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Lst>
  <p:sldSz cy="5143500" cx="9144000"/>
  <p:notesSz cx="6858000" cy="9144000"/>
  <p:embeddedFontLst>
    <p:embeddedFont>
      <p:font typeface="Century Gothic"/>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CenturyGothic-bold.fntdata"/><Relationship Id="rId50" Type="http://schemas.openxmlformats.org/officeDocument/2006/relationships/font" Target="fonts/CenturyGothic-regular.fntdata"/><Relationship Id="rId53" Type="http://schemas.openxmlformats.org/officeDocument/2006/relationships/font" Target="fonts/CenturyGothic-boldItalic.fntdata"/><Relationship Id="rId52" Type="http://schemas.openxmlformats.org/officeDocument/2006/relationships/font" Target="fonts/CenturyGothic-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ea21dac863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ea21dac863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ea21dac863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ea21dac863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ea21dac863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ea21dac863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ea21dac863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ea21dac863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ea21dac863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ea21dac863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ea21dac863_0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ea21dac863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ec3914a2d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ec3914a2d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ea21dac863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ea21dac863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ea21dac863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ea21dac863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ea21dac863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ea21dac863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ea21dac863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ea21dac863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ea21dac863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ea21dac863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ea21dac863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ea21dac863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ea21dac863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ea21dac863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a21dac863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a21dac863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ea21dac863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ea21dac863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ea21dac863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ea21dac863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ea21dac863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ea21dac863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ea21dac863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ea21dac863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ec3914a2d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ec3914a2d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ea21dac863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ea21dac863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ea21dac863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ea21dac863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ea21dac863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ea21dac863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ea21dac863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ea21dac863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ea21dac863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ea21dac863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ea21dac863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ea21dac863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ea21dac863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ea21dac863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ea21dac863_0_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2ea21dac863_0_2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ea21dac863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ea21dac863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ea21dac863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ea21dac863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a21dac863_0_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a21dac863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2ea21dac863_0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2ea21dac863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ea21dac863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ea21dac863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ea21dac863_0_2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2ea21dac863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a21dac863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ea21dac863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ea21dac863_0_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ea21dac863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a21dac863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a21dac863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a21dac863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a21dac863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a21dac863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ea21dac863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ea21dac863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ea21dac86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ea21dac863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ea21dac863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ea21dac863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ea21dac863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ea21dac863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ea21dac863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4" name="Google Shape;14;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Youth Leads UK Clean">
  <p:cSld name="BIG_NUMBER">
    <p:spTree>
      <p:nvGrpSpPr>
        <p:cNvPr id="47" name="Shape 47"/>
        <p:cNvGrpSpPr/>
        <p:nvPr/>
      </p:nvGrpSpPr>
      <p:grpSpPr>
        <a:xfrm>
          <a:off x="0" y="0"/>
          <a:ext cx="0" cy="0"/>
          <a:chOff x="0" y="0"/>
          <a:chExt cx="0" cy="0"/>
        </a:xfrm>
      </p:grpSpPr>
      <p:sp>
        <p:nvSpPr>
          <p:cNvPr id="48" name="Google Shape;48;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F06400"/>
              </a:buClr>
              <a:buSzPts val="12000"/>
              <a:buNone/>
              <a:defRPr sz="12000">
                <a:solidFill>
                  <a:srgbClr val="F06400"/>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9" name="Google Shape;49;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0" name="Google Shape;50;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51" name="Google Shape;51;p11"/>
          <p:cNvSpPr/>
          <p:nvPr/>
        </p:nvSpPr>
        <p:spPr>
          <a:xfrm>
            <a:off x="-34325" y="4663225"/>
            <a:ext cx="9219600" cy="514500"/>
          </a:xfrm>
          <a:prstGeom prst="rect">
            <a:avLst/>
          </a:prstGeom>
          <a:solidFill>
            <a:srgbClr val="330072"/>
          </a:solidFill>
          <a:ln cap="flat" cmpd="sng" w="9525">
            <a:solidFill>
              <a:srgbClr val="33007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06400"/>
              </a:solidFill>
              <a:latin typeface="Century Gothic"/>
              <a:ea typeface="Century Gothic"/>
              <a:cs typeface="Century Gothic"/>
              <a:sym typeface="Century Gothic"/>
            </a:endParaRPr>
          </a:p>
        </p:txBody>
      </p:sp>
      <p:sp>
        <p:nvSpPr>
          <p:cNvPr id="52" name="Google Shape;52;p11"/>
          <p:cNvSpPr txBox="1"/>
          <p:nvPr/>
        </p:nvSpPr>
        <p:spPr>
          <a:xfrm>
            <a:off x="68650" y="4726075"/>
            <a:ext cx="8693700" cy="2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latin typeface="Century Gothic"/>
                <a:ea typeface="Century Gothic"/>
                <a:cs typeface="Century Gothic"/>
                <a:sym typeface="Century Gothic"/>
              </a:rPr>
              <a:t>Empowering Young Citizens: The Future Is Now | Youth Leads UK &amp; Greater Manchester Combined Authority</a:t>
            </a:r>
            <a:endParaRPr sz="1100">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125"/>
            <a:ext cx="4572000" cy="466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1" name="Google Shape;41;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6" name="Google Shape;46;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a:off x="-34325" y="4663225"/>
            <a:ext cx="9219600" cy="514500"/>
          </a:xfrm>
          <a:prstGeom prst="rect">
            <a:avLst/>
          </a:prstGeom>
          <a:solidFill>
            <a:srgbClr val="F06400"/>
          </a:solidFill>
          <a:ln cap="flat" cmpd="sng" w="9525">
            <a:solidFill>
              <a:srgbClr val="F064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06400"/>
              </a:solidFill>
              <a:latin typeface="Century Gothic"/>
              <a:ea typeface="Century Gothic"/>
              <a:cs typeface="Century Gothic"/>
              <a:sym typeface="Century Gothic"/>
            </a:endParaRPr>
          </a:p>
        </p:txBody>
      </p:sp>
      <p:sp>
        <p:nvSpPr>
          <p:cNvPr id="7" name="Google Shape;7;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1pPr>
            <a:lvl2pPr lvl="1">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2pPr>
            <a:lvl3pPr lvl="2">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3pPr>
            <a:lvl4pPr lvl="3">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4pPr>
            <a:lvl5pPr lvl="4">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5pPr>
            <a:lvl6pPr lvl="5">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6pPr>
            <a:lvl7pPr lvl="6">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7pPr>
            <a:lvl8pPr lvl="7">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8pPr>
            <a:lvl9pPr lvl="8">
              <a:spcBef>
                <a:spcPts val="0"/>
              </a:spcBef>
              <a:spcAft>
                <a:spcPts val="0"/>
              </a:spcAft>
              <a:buClr>
                <a:srgbClr val="330072"/>
              </a:buClr>
              <a:buSzPts val="2800"/>
              <a:buFont typeface="Century Gothic"/>
              <a:buNone/>
              <a:defRPr b="1" sz="2800">
                <a:solidFill>
                  <a:srgbClr val="330072"/>
                </a:solidFill>
                <a:latin typeface="Century Gothic"/>
                <a:ea typeface="Century Gothic"/>
                <a:cs typeface="Century Gothic"/>
                <a:sym typeface="Century Gothic"/>
              </a:defRPr>
            </a:lvl9pPr>
          </a:lstStyle>
          <a:p/>
        </p:txBody>
      </p:sp>
      <p:sp>
        <p:nvSpPr>
          <p:cNvPr id="8" name="Google Shape;8;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Century Gothic"/>
              <a:buChar char="●"/>
              <a:defRPr sz="1800">
                <a:solidFill>
                  <a:schemeClr val="dk2"/>
                </a:solidFill>
                <a:latin typeface="Century Gothic"/>
                <a:ea typeface="Century Gothic"/>
                <a:cs typeface="Century Gothic"/>
                <a:sym typeface="Century Gothic"/>
              </a:defRPr>
            </a:lvl1pPr>
            <a:lvl2pPr indent="-317500" lvl="1" marL="9144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2pPr>
            <a:lvl3pPr indent="-317500" lvl="2" marL="13716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3pPr>
            <a:lvl4pPr indent="-317500" lvl="3" marL="18288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4pPr>
            <a:lvl5pPr indent="-317500" lvl="4" marL="22860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5pPr>
            <a:lvl6pPr indent="-317500" lvl="5" marL="27432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6pPr>
            <a:lvl7pPr indent="-317500" lvl="6" marL="32004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7pPr>
            <a:lvl8pPr indent="-317500" lvl="7" marL="36576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8pPr>
            <a:lvl9pPr indent="-317500" lvl="8" marL="4114800">
              <a:lnSpc>
                <a:spcPct val="115000"/>
              </a:lnSpc>
              <a:spcBef>
                <a:spcPts val="0"/>
              </a:spcBef>
              <a:spcAft>
                <a:spcPts val="0"/>
              </a:spcAft>
              <a:buClr>
                <a:schemeClr val="dk2"/>
              </a:buClr>
              <a:buSzPts val="1400"/>
              <a:buFont typeface="Century Gothic"/>
              <a:buChar char="■"/>
              <a:defRPr>
                <a:solidFill>
                  <a:schemeClr val="dk2"/>
                </a:solidFill>
                <a:latin typeface="Century Gothic"/>
                <a:ea typeface="Century Gothic"/>
                <a:cs typeface="Century Gothic"/>
                <a:sym typeface="Century Gothic"/>
              </a:defRPr>
            </a:lvl9pPr>
          </a:lstStyle>
          <a:p/>
        </p:txBody>
      </p:sp>
      <p:sp>
        <p:nvSpPr>
          <p:cNvPr id="9" name="Google Shape;9;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defRPr>
            </a:lvl1pPr>
            <a:lvl2pPr lvl="1" algn="r">
              <a:buNone/>
              <a:defRPr sz="1000">
                <a:solidFill>
                  <a:schemeClr val="lt1"/>
                </a:solidFill>
              </a:defRPr>
            </a:lvl2pPr>
            <a:lvl3pPr lvl="2" algn="r">
              <a:buNone/>
              <a:defRPr sz="1000">
                <a:solidFill>
                  <a:schemeClr val="lt1"/>
                </a:solidFill>
              </a:defRPr>
            </a:lvl3pPr>
            <a:lvl4pPr lvl="3" algn="r">
              <a:buNone/>
              <a:defRPr sz="1000">
                <a:solidFill>
                  <a:schemeClr val="lt1"/>
                </a:solidFill>
              </a:defRPr>
            </a:lvl4pPr>
            <a:lvl5pPr lvl="4" algn="r">
              <a:buNone/>
              <a:defRPr sz="1000">
                <a:solidFill>
                  <a:schemeClr val="lt1"/>
                </a:solidFill>
              </a:defRPr>
            </a:lvl5pPr>
            <a:lvl6pPr lvl="5" algn="r">
              <a:buNone/>
              <a:defRPr sz="1000">
                <a:solidFill>
                  <a:schemeClr val="lt1"/>
                </a:solidFill>
              </a:defRPr>
            </a:lvl6pPr>
            <a:lvl7pPr lvl="6" algn="r">
              <a:buNone/>
              <a:defRPr sz="1000">
                <a:solidFill>
                  <a:schemeClr val="lt1"/>
                </a:solidFill>
              </a:defRPr>
            </a:lvl7pPr>
            <a:lvl8pPr lvl="7" algn="r">
              <a:buNone/>
              <a:defRPr sz="1000">
                <a:solidFill>
                  <a:schemeClr val="lt1"/>
                </a:solidFill>
              </a:defRPr>
            </a:lvl8pPr>
            <a:lvl9pPr lvl="8" algn="r">
              <a:buNone/>
              <a:defRPr sz="1000">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
        <p:nvSpPr>
          <p:cNvPr id="10" name="Google Shape;10;p1"/>
          <p:cNvSpPr txBox="1"/>
          <p:nvPr/>
        </p:nvSpPr>
        <p:spPr>
          <a:xfrm>
            <a:off x="68650" y="4726075"/>
            <a:ext cx="8693700" cy="2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latin typeface="Century Gothic"/>
                <a:ea typeface="Century Gothic"/>
                <a:cs typeface="Century Gothic"/>
                <a:sym typeface="Century Gothic"/>
              </a:rPr>
              <a:t>Empowering Young Citizens: The Future Is Now | Youth Leads UK &amp; Greater Manchester Combined Authority</a:t>
            </a:r>
            <a:endParaRPr sz="1100">
              <a:solidFill>
                <a:schemeClr val="lt1"/>
              </a:solidFill>
              <a:latin typeface="Century Gothic"/>
              <a:ea typeface="Century Gothic"/>
              <a:cs typeface="Century Gothic"/>
              <a:sym typeface="Century Gothic"/>
            </a:endParaRPr>
          </a:p>
        </p:txBody>
      </p:sp>
      <p:pic>
        <p:nvPicPr>
          <p:cNvPr id="11" name="Google Shape;11;p1" title="YL_Logo_Colour (4).png"/>
          <p:cNvPicPr preferRelativeResize="0"/>
          <p:nvPr/>
        </p:nvPicPr>
        <p:blipFill>
          <a:blip r:embed="rId1">
            <a:alphaModFix/>
          </a:blip>
          <a:stretch>
            <a:fillRect/>
          </a:stretch>
        </p:blipFill>
        <p:spPr>
          <a:xfrm>
            <a:off x="7875145" y="212875"/>
            <a:ext cx="999124" cy="70732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s://drive.google.com/drive/folders/1mbAw3wMIJzfWVyhrp2DVDsLU9FWYioyk?usp=sharin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60" name="Google Shape;60;p1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Thank you for downloading this resource to help you deliver your session!</a:t>
            </a:r>
            <a:endParaRPr/>
          </a:p>
          <a:p>
            <a:pPr indent="0" lvl="0" marL="0" rtl="0" algn="l">
              <a:spcBef>
                <a:spcPts val="1200"/>
              </a:spcBef>
              <a:spcAft>
                <a:spcPts val="0"/>
              </a:spcAft>
              <a:buNone/>
            </a:pPr>
            <a:r>
              <a:rPr lang="en-GB"/>
              <a:t>This slide deck is part of the Youth Leads UK and Greater Manchester Combined Authority toolkit for youth civic engagement. These slides mirror the booklet which you can find</a:t>
            </a:r>
            <a:r>
              <a:rPr lang="en-GB"/>
              <a:t> </a:t>
            </a:r>
            <a:r>
              <a:rPr lang="en-GB" u="sng">
                <a:solidFill>
                  <a:schemeClr val="hlink"/>
                </a:solidFill>
                <a:hlinkClick r:id="rId3"/>
              </a:rPr>
              <a:t>here</a:t>
            </a:r>
            <a:r>
              <a:rPr lang="en-GB"/>
              <a:t>. </a:t>
            </a:r>
            <a:endParaRPr/>
          </a:p>
          <a:p>
            <a:pPr indent="0" lvl="0" marL="0" rtl="0" algn="l">
              <a:spcBef>
                <a:spcPts val="1200"/>
              </a:spcBef>
              <a:spcAft>
                <a:spcPts val="0"/>
              </a:spcAft>
              <a:buNone/>
            </a:pPr>
            <a:r>
              <a:rPr lang="en-GB"/>
              <a:t>You can adapt this toolkit in any way you need to by adding, removing or modifying the content of the slides.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b="1" lang="en-GB" sz="1500"/>
              <a:t>Please do not remove the Youth Leads UK logo, adapt our brand or remove the footer as this will infringe on the copyright of this resource, which is owned by Youth Leads UK.</a:t>
            </a:r>
            <a:endParaRPr b="1" sz="1500"/>
          </a:p>
        </p:txBody>
      </p:sp>
      <p:sp>
        <p:nvSpPr>
          <p:cNvPr id="61" name="Google Shape;61;p13"/>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62" name="Google Shape;62;p13"/>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do you think people in civic roles have control over?</a:t>
            </a:r>
            <a:endParaRPr sz="342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CASE STUDIES</a:t>
            </a:r>
            <a:endParaRPr/>
          </a:p>
        </p:txBody>
      </p:sp>
      <p:sp>
        <p:nvSpPr>
          <p:cNvPr id="117" name="Google Shape;117;p2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School Governors</a:t>
            </a:r>
            <a:endParaRPr/>
          </a:p>
        </p:txBody>
      </p:sp>
      <p:sp>
        <p:nvSpPr>
          <p:cNvPr id="123" name="Google Shape;123;p24"/>
          <p:cNvSpPr txBox="1"/>
          <p:nvPr>
            <p:ph idx="1" type="body"/>
          </p:nvPr>
        </p:nvSpPr>
        <p:spPr>
          <a:xfrm>
            <a:off x="311700" y="1076275"/>
            <a:ext cx="5043000" cy="34926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GB"/>
              <a:t>Hi! I am Sami, I am 21 and a school governor. As a school governor, I share my views and unbiased opinions and make sure the school’s leaders are taking accountability for any decisions made. I don’t get involved in the day-to-day management of the school.</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Setting the school’s vision, aims, and objectives</a:t>
            </a:r>
            <a:endParaRPr/>
          </a:p>
          <a:p>
            <a:pPr indent="-317500" lvl="0" marL="457200" rtl="0" algn="l">
              <a:spcBef>
                <a:spcPts val="0"/>
              </a:spcBef>
              <a:spcAft>
                <a:spcPts val="0"/>
              </a:spcAft>
              <a:buSzPts val="1400"/>
              <a:buChar char="●"/>
            </a:pPr>
            <a:r>
              <a:rPr lang="en-GB"/>
              <a:t>Approving the school budget</a:t>
            </a:r>
            <a:endParaRPr/>
          </a:p>
          <a:p>
            <a:pPr indent="-317500" lvl="0" marL="457200" rtl="0" algn="l">
              <a:spcBef>
                <a:spcPts val="0"/>
              </a:spcBef>
              <a:spcAft>
                <a:spcPts val="0"/>
              </a:spcAft>
              <a:buSzPts val="1400"/>
              <a:buChar char="●"/>
            </a:pPr>
            <a:r>
              <a:rPr lang="en-GB"/>
              <a:t>Appointing the headteacher</a:t>
            </a:r>
            <a:endParaRPr/>
          </a:p>
          <a:p>
            <a:pPr indent="-317500" lvl="0" marL="457200" rtl="0" algn="l">
              <a:spcBef>
                <a:spcPts val="0"/>
              </a:spcBef>
              <a:spcAft>
                <a:spcPts val="0"/>
              </a:spcAft>
              <a:buSzPts val="1400"/>
              <a:buChar char="●"/>
            </a:pPr>
            <a:r>
              <a:rPr lang="en-GB"/>
              <a:t>Ensuring high curriculum standards</a:t>
            </a:r>
            <a:endParaRPr/>
          </a:p>
          <a:p>
            <a:pPr indent="-317500" lvl="0" marL="457200" rtl="0" algn="l">
              <a:spcBef>
                <a:spcPts val="0"/>
              </a:spcBef>
              <a:spcAft>
                <a:spcPts val="0"/>
              </a:spcAft>
              <a:buSzPts val="1400"/>
              <a:buChar char="●"/>
            </a:pPr>
            <a:r>
              <a:rPr lang="en-GB"/>
              <a:t>Handling safeguarding incidents appropriately</a:t>
            </a:r>
            <a:endParaRPr/>
          </a:p>
          <a:p>
            <a:pPr indent="0" lvl="0" marL="0" rtl="0" algn="l">
              <a:spcBef>
                <a:spcPts val="1200"/>
              </a:spcBef>
              <a:spcAft>
                <a:spcPts val="1200"/>
              </a:spcAft>
              <a:buNone/>
            </a:pPr>
            <a:r>
              <a:rPr b="1" lang="en-GB"/>
              <a:t>Interesting Fact:</a:t>
            </a:r>
            <a:r>
              <a:rPr lang="en-GB"/>
              <a:t> You don’t need to be a parent or education expert to volunteer as a school governor.</a:t>
            </a:r>
            <a:endParaRPr/>
          </a:p>
        </p:txBody>
      </p:sp>
      <p:sp>
        <p:nvSpPr>
          <p:cNvPr id="124" name="Google Shape;124;p24"/>
          <p:cNvSpPr/>
          <p:nvPr/>
        </p:nvSpPr>
        <p:spPr>
          <a:xfrm>
            <a:off x="6410802" y="1076275"/>
            <a:ext cx="2353495" cy="2073620"/>
          </a:xfrm>
          <a:custGeom>
            <a:rect b="b" l="l" r="r" t="t"/>
            <a:pathLst>
              <a:path extrusionOk="0" h="5120050" w="5603560">
                <a:moveTo>
                  <a:pt x="0" y="0"/>
                </a:moveTo>
                <a:lnTo>
                  <a:pt x="5603560" y="0"/>
                </a:lnTo>
                <a:lnTo>
                  <a:pt x="5603560" y="5120050"/>
                </a:lnTo>
                <a:lnTo>
                  <a:pt x="0" y="5120050"/>
                </a:lnTo>
                <a:lnTo>
                  <a:pt x="0" y="0"/>
                </a:lnTo>
                <a:close/>
              </a:path>
            </a:pathLst>
          </a:custGeom>
          <a:blipFill rotWithShape="1">
            <a:blip r:embed="rId3">
              <a:alphaModFix/>
            </a:blip>
            <a:stretch>
              <a:fillRect b="0" l="-3479" r="-33579" t="0"/>
            </a:stretch>
          </a:blipFill>
          <a:ln>
            <a:noFill/>
          </a:ln>
        </p:spPr>
      </p:sp>
      <p:sp>
        <p:nvSpPr>
          <p:cNvPr id="125" name="Google Shape;125;p24"/>
          <p:cNvSpPr txBox="1"/>
          <p:nvPr/>
        </p:nvSpPr>
        <p:spPr>
          <a:xfrm>
            <a:off x="5638500" y="3616500"/>
            <a:ext cx="31938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u="none" cap="none" strike="noStrike">
                <a:solidFill>
                  <a:srgbClr val="000000"/>
                </a:solidFill>
              </a:rPr>
              <a:t>”Though I find being a governor challenging at times, I find it just as rewarding and meaningful knowing that I have and will be given all the support I need along the way by my peers”</a:t>
            </a:r>
            <a:endParaRPr i="1" sz="1200"/>
          </a:p>
        </p:txBody>
      </p:sp>
      <p:sp>
        <p:nvSpPr>
          <p:cNvPr id="126" name="Google Shape;126;p24"/>
          <p:cNvSpPr txBox="1"/>
          <p:nvPr>
            <p:ph type="title"/>
          </p:nvPr>
        </p:nvSpPr>
        <p:spPr>
          <a:xfrm>
            <a:off x="4832400" y="3149900"/>
            <a:ext cx="39999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Sami, 21</a:t>
            </a:r>
            <a:endParaRPr sz="172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Youth Boards</a:t>
            </a:r>
            <a:endParaRPr/>
          </a:p>
        </p:txBody>
      </p:sp>
      <p:sp>
        <p:nvSpPr>
          <p:cNvPr id="132" name="Google Shape;132;p25"/>
          <p:cNvSpPr txBox="1"/>
          <p:nvPr>
            <p:ph idx="1" type="body"/>
          </p:nvPr>
        </p:nvSpPr>
        <p:spPr>
          <a:xfrm>
            <a:off x="311700" y="1076275"/>
            <a:ext cx="5043000" cy="34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Hello there! My name is Hannah, I am 16 and live in Greater Manchester. I sit on a Youth Advisory Board for a charity. What this means is I can make meaningful change through my lived experience to improve how the charity supports young people. </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Supporting the charity’s accessibility</a:t>
            </a:r>
            <a:endParaRPr/>
          </a:p>
          <a:p>
            <a:pPr indent="-317500" lvl="0" marL="457200" rtl="0" algn="l">
              <a:spcBef>
                <a:spcPts val="0"/>
              </a:spcBef>
              <a:spcAft>
                <a:spcPts val="0"/>
              </a:spcAft>
              <a:buSzPts val="1400"/>
              <a:buChar char="●"/>
            </a:pPr>
            <a:r>
              <a:rPr lang="en-GB"/>
              <a:t>Ensuring youth-friendly practices</a:t>
            </a:r>
            <a:endParaRPr/>
          </a:p>
          <a:p>
            <a:pPr indent="-317500" lvl="0" marL="457200" rtl="0" algn="l">
              <a:spcBef>
                <a:spcPts val="0"/>
              </a:spcBef>
              <a:spcAft>
                <a:spcPts val="0"/>
              </a:spcAft>
              <a:buSzPts val="1400"/>
              <a:buChar char="●"/>
            </a:pPr>
            <a:r>
              <a:rPr lang="en-GB"/>
              <a:t>Proper use of charity’s money</a:t>
            </a:r>
            <a:endParaRPr/>
          </a:p>
          <a:p>
            <a:pPr indent="0" lvl="0" marL="0" rtl="0" algn="l">
              <a:spcBef>
                <a:spcPts val="1200"/>
              </a:spcBef>
              <a:spcAft>
                <a:spcPts val="1200"/>
              </a:spcAft>
              <a:buNone/>
            </a:pPr>
            <a:r>
              <a:rPr b="1" lang="en-GB"/>
              <a:t>Interesting Fact:</a:t>
            </a:r>
            <a:r>
              <a:rPr lang="en-GB"/>
              <a:t> There is no legal age requirement to be on a Youth Board.</a:t>
            </a:r>
            <a:endParaRPr/>
          </a:p>
        </p:txBody>
      </p:sp>
      <p:sp>
        <p:nvSpPr>
          <p:cNvPr id="133" name="Google Shape;133;p25"/>
          <p:cNvSpPr txBox="1"/>
          <p:nvPr/>
        </p:nvSpPr>
        <p:spPr>
          <a:xfrm>
            <a:off x="5700075" y="3616500"/>
            <a:ext cx="33144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a:t>"Being on a Youth Board is empowering for me as I know my voice and opinions matter. I’m not talking for the sake of it, the charity will take on board my feedback and do something about it!"</a:t>
            </a:r>
            <a:endParaRPr i="1" sz="1200"/>
          </a:p>
        </p:txBody>
      </p:sp>
      <p:sp>
        <p:nvSpPr>
          <p:cNvPr id="134" name="Google Shape;134;p25"/>
          <p:cNvSpPr txBox="1"/>
          <p:nvPr>
            <p:ph type="title"/>
          </p:nvPr>
        </p:nvSpPr>
        <p:spPr>
          <a:xfrm>
            <a:off x="4364900" y="3149900"/>
            <a:ext cx="44673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Hannah</a:t>
            </a:r>
            <a:r>
              <a:rPr lang="en-GB" sz="1720"/>
              <a:t>, 16</a:t>
            </a:r>
            <a:endParaRPr sz="1720"/>
          </a:p>
        </p:txBody>
      </p:sp>
      <p:sp>
        <p:nvSpPr>
          <p:cNvPr id="135" name="Google Shape;135;p25"/>
          <p:cNvSpPr/>
          <p:nvPr/>
        </p:nvSpPr>
        <p:spPr>
          <a:xfrm>
            <a:off x="6692586" y="1066224"/>
            <a:ext cx="2073317" cy="2035184"/>
          </a:xfrm>
          <a:custGeom>
            <a:rect b="b" l="l" r="r" t="t"/>
            <a:pathLst>
              <a:path extrusionOk="0" h="5500497" w="5603560">
                <a:moveTo>
                  <a:pt x="0" y="0"/>
                </a:moveTo>
                <a:lnTo>
                  <a:pt x="5603560" y="0"/>
                </a:lnTo>
                <a:lnTo>
                  <a:pt x="5603560" y="5500498"/>
                </a:lnTo>
                <a:lnTo>
                  <a:pt x="0" y="5500498"/>
                </a:lnTo>
                <a:lnTo>
                  <a:pt x="0" y="0"/>
                </a:lnTo>
                <a:close/>
              </a:path>
            </a:pathLst>
          </a:custGeom>
          <a:blipFill rotWithShape="1">
            <a:blip r:embed="rId3">
              <a:alphaModFix/>
            </a:blip>
            <a:stretch>
              <a:fillRect b="-76649" l="-22889" r="0" t="-11129"/>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Behind the Scenes - Trustees</a:t>
            </a:r>
            <a:endParaRPr/>
          </a:p>
        </p:txBody>
      </p:sp>
      <p:sp>
        <p:nvSpPr>
          <p:cNvPr id="141" name="Google Shape;141;p26"/>
          <p:cNvSpPr txBox="1"/>
          <p:nvPr>
            <p:ph idx="1" type="body"/>
          </p:nvPr>
        </p:nvSpPr>
        <p:spPr>
          <a:xfrm>
            <a:off x="311700" y="1076275"/>
            <a:ext cx="4862100" cy="34926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Roukagia is Co-Chair of Young Manchester and Founder of Muslim Northern Women and first became a Trustee aged 18. Trustees are volunteers who lead charities and decide how they run. They are also known as Board Members or Members of the Board.</a:t>
            </a:r>
            <a:endParaRPr/>
          </a:p>
          <a:p>
            <a:pPr indent="0" lvl="0" marL="0" rtl="0" algn="l">
              <a:spcBef>
                <a:spcPts val="1200"/>
              </a:spcBef>
              <a:spcAft>
                <a:spcPts val="0"/>
              </a:spcAft>
              <a:buNone/>
            </a:pPr>
            <a:r>
              <a:rPr b="1" lang="en-GB"/>
              <a:t>Roles &amp; Responsibilities:</a:t>
            </a:r>
            <a:endParaRPr b="1"/>
          </a:p>
          <a:p>
            <a:pPr indent="-317500" lvl="0" marL="457200" rtl="0" algn="l">
              <a:spcBef>
                <a:spcPts val="1200"/>
              </a:spcBef>
              <a:spcAft>
                <a:spcPts val="0"/>
              </a:spcAft>
              <a:buSzPts val="1400"/>
              <a:buChar char="●"/>
            </a:pPr>
            <a:r>
              <a:rPr lang="en-GB"/>
              <a:t>Setting the charity’s vision, mission, and values</a:t>
            </a:r>
            <a:endParaRPr/>
          </a:p>
          <a:p>
            <a:pPr indent="-317500" lvl="0" marL="457200" rtl="0" algn="l">
              <a:spcBef>
                <a:spcPts val="0"/>
              </a:spcBef>
              <a:spcAft>
                <a:spcPts val="0"/>
              </a:spcAft>
              <a:buSzPts val="1400"/>
              <a:buChar char="●"/>
            </a:pPr>
            <a:r>
              <a:rPr lang="en-GB"/>
              <a:t>Ensuring compliance with laws</a:t>
            </a:r>
            <a:endParaRPr/>
          </a:p>
          <a:p>
            <a:pPr indent="-317500" lvl="0" marL="457200" rtl="0" algn="l">
              <a:spcBef>
                <a:spcPts val="0"/>
              </a:spcBef>
              <a:spcAft>
                <a:spcPts val="0"/>
              </a:spcAft>
              <a:buSzPts val="1400"/>
              <a:buChar char="●"/>
            </a:pPr>
            <a:r>
              <a:rPr lang="en-GB"/>
              <a:t>Fair use of resources (staff, money, etc.)</a:t>
            </a:r>
            <a:endParaRPr/>
          </a:p>
          <a:p>
            <a:pPr indent="0" lvl="0" marL="0" rtl="0" algn="l">
              <a:spcBef>
                <a:spcPts val="1200"/>
              </a:spcBef>
              <a:spcAft>
                <a:spcPts val="1200"/>
              </a:spcAft>
              <a:buNone/>
            </a:pPr>
            <a:r>
              <a:rPr b="1" lang="en-GB"/>
              <a:t>Interesting Fact:</a:t>
            </a:r>
            <a:r>
              <a:rPr lang="en-GB"/>
              <a:t> </a:t>
            </a:r>
            <a:r>
              <a:rPr lang="en-GB"/>
              <a:t>There are over 1 million trustees in England and Wales, volunteering their time for charities.</a:t>
            </a:r>
            <a:endParaRPr/>
          </a:p>
        </p:txBody>
      </p:sp>
      <p:sp>
        <p:nvSpPr>
          <p:cNvPr id="142" name="Google Shape;142;p26"/>
          <p:cNvSpPr txBox="1"/>
          <p:nvPr/>
        </p:nvSpPr>
        <p:spPr>
          <a:xfrm>
            <a:off x="5375550" y="3616500"/>
            <a:ext cx="3616200" cy="849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i="1" lang="en-GB" sz="1200"/>
              <a:t>“I</a:t>
            </a:r>
            <a:r>
              <a:rPr i="1" lang="en-GB" sz="1200"/>
              <a:t> tell myself I am doing all of this because it's important to me and because I want to give something back. In reality, I get loads out of it and </a:t>
            </a:r>
            <a:br>
              <a:rPr i="1" lang="en-GB" sz="1200"/>
            </a:br>
            <a:r>
              <a:rPr i="1" lang="en-GB" sz="1200"/>
              <a:t>I've learned a lot that has helped me in my business.”</a:t>
            </a:r>
            <a:endParaRPr i="1" sz="1200"/>
          </a:p>
        </p:txBody>
      </p:sp>
      <p:sp>
        <p:nvSpPr>
          <p:cNvPr id="143" name="Google Shape;143;p26"/>
          <p:cNvSpPr txBox="1"/>
          <p:nvPr>
            <p:ph type="title"/>
          </p:nvPr>
        </p:nvSpPr>
        <p:spPr>
          <a:xfrm>
            <a:off x="4170275" y="3149900"/>
            <a:ext cx="4662000" cy="5727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SzPts val="990"/>
              <a:buNone/>
            </a:pPr>
            <a:r>
              <a:rPr lang="en-GB" sz="1720"/>
              <a:t>Roukagia, 23</a:t>
            </a:r>
            <a:endParaRPr sz="1720"/>
          </a:p>
        </p:txBody>
      </p:sp>
      <p:pic>
        <p:nvPicPr>
          <p:cNvPr id="144" name="Google Shape;144;p26"/>
          <p:cNvPicPr preferRelativeResize="0"/>
          <p:nvPr/>
        </p:nvPicPr>
        <p:blipFill rotWithShape="1">
          <a:blip r:embed="rId3">
            <a:alphaModFix/>
          </a:blip>
          <a:srcRect b="30544" l="15776" r="13411" t="17518"/>
          <a:stretch/>
        </p:blipFill>
        <p:spPr>
          <a:xfrm>
            <a:off x="6758975" y="1069925"/>
            <a:ext cx="2073324" cy="2027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TRUE OR FALSE</a:t>
            </a:r>
            <a:endParaRPr/>
          </a:p>
        </p:txBody>
      </p:sp>
      <p:sp>
        <p:nvSpPr>
          <p:cNvPr id="150" name="Google Shape;150;p27"/>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156" name="Google Shape;156;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instructions depending on how you run the activity. The following slides will display the true or false statements which you can edit, remove or add.</a:t>
            </a:r>
            <a:endParaRPr/>
          </a:p>
        </p:txBody>
      </p:sp>
      <p:sp>
        <p:nvSpPr>
          <p:cNvPr id="157" name="Google Shape;157;p28"/>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158" name="Google Shape;158;p28"/>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9"/>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You need experience in the sector to be in a civic role.</a:t>
            </a:r>
            <a:endParaRPr sz="4400"/>
          </a:p>
        </p:txBody>
      </p:sp>
      <p:sp>
        <p:nvSpPr>
          <p:cNvPr id="164" name="Google Shape;164;p29"/>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You need experience in the sector to be in a civic role.</a:t>
            </a:r>
            <a:endParaRPr sz="4400"/>
          </a:p>
        </p:txBody>
      </p:sp>
      <p:sp>
        <p:nvSpPr>
          <p:cNvPr id="170" name="Google Shape;170;p30"/>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FALSE ❌</a:t>
            </a:r>
            <a:endParaRPr sz="3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000"/>
              <a:t>You don’t need formal qualifications to hold a civic role.</a:t>
            </a:r>
            <a:endParaRPr sz="4000"/>
          </a:p>
        </p:txBody>
      </p:sp>
      <p:sp>
        <p:nvSpPr>
          <p:cNvPr id="176" name="Google Shape;176;p3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933546" y="-151425"/>
            <a:ext cx="7276908" cy="514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000"/>
              <a:t>You don’t need formal qualifications to hold a civic role.</a:t>
            </a:r>
            <a:endParaRPr sz="4000"/>
          </a:p>
        </p:txBody>
      </p:sp>
      <p:sp>
        <p:nvSpPr>
          <p:cNvPr id="182" name="Google Shape;182;p3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endParaRPr sz="3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3"/>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800"/>
              <a:t>Civic roles are very time-consuming and hard to balance with studies.</a:t>
            </a:r>
            <a:endParaRPr sz="3800"/>
          </a:p>
        </p:txBody>
      </p:sp>
      <p:sp>
        <p:nvSpPr>
          <p:cNvPr id="188" name="Google Shape;188;p3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a:t>
            </a:r>
            <a:r>
              <a:rPr lang="en-GB" sz="3200"/>
              <a:t>FALSE</a:t>
            </a:r>
            <a:r>
              <a:rPr lang="en-GB" sz="3200"/>
              <a:t>?</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4"/>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800"/>
              <a:t>Civic roles are very time-consuming and hard to balance with studies.</a:t>
            </a:r>
            <a:endParaRPr sz="3800"/>
          </a:p>
        </p:txBody>
      </p:sp>
      <p:sp>
        <p:nvSpPr>
          <p:cNvPr id="194" name="Google Shape;194;p3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FALSE</a:t>
            </a:r>
            <a:r>
              <a:rPr lang="en-GB" sz="3200"/>
              <a:t> ❌</a:t>
            </a:r>
            <a:endParaRPr sz="32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5"/>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100"/>
              <a:t>You can have your normal day job alongside a civic role.</a:t>
            </a:r>
            <a:endParaRPr sz="4100"/>
          </a:p>
        </p:txBody>
      </p:sp>
      <p:sp>
        <p:nvSpPr>
          <p:cNvPr id="200" name="Google Shape;200;p35"/>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6"/>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100"/>
              <a:t>You can have your normal day job alongside a civic role.</a:t>
            </a:r>
            <a:endParaRPr sz="4100"/>
          </a:p>
        </p:txBody>
      </p:sp>
      <p:sp>
        <p:nvSpPr>
          <p:cNvPr id="206" name="Google Shape;206;p36"/>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r>
              <a:rPr lang="en-GB" sz="3200"/>
              <a:t>👍</a:t>
            </a:r>
            <a:endParaRPr sz="3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7"/>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600"/>
              <a:t>Being in a civic role gives you an opportunity to learn and build knowledge.</a:t>
            </a:r>
            <a:endParaRPr sz="3600"/>
          </a:p>
        </p:txBody>
      </p:sp>
      <p:sp>
        <p:nvSpPr>
          <p:cNvPr id="212" name="Google Shape;212;p37"/>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OR FALSE?</a:t>
            </a:r>
            <a:endParaRPr sz="32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8"/>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600"/>
              <a:t>Being in a civic role gives you an opportunity to learn and build knowledge.</a:t>
            </a:r>
            <a:endParaRPr sz="3600"/>
          </a:p>
        </p:txBody>
      </p:sp>
      <p:sp>
        <p:nvSpPr>
          <p:cNvPr id="218" name="Google Shape;218;p38"/>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TRUE </a:t>
            </a:r>
            <a:r>
              <a:rPr lang="en-GB" sz="3200"/>
              <a:t>👍</a:t>
            </a:r>
            <a:endParaRPr sz="32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BALLOT VOTING</a:t>
            </a:r>
            <a:endParaRPr/>
          </a:p>
        </p:txBody>
      </p:sp>
      <p:sp>
        <p:nvSpPr>
          <p:cNvPr id="224" name="Google Shape;224;p39"/>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230" name="Google Shape;230;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instructions depending on how you run the activity. The following slides will display the statements for voting which you can edit, remove or add.</a:t>
            </a:r>
            <a:endParaRPr/>
          </a:p>
        </p:txBody>
      </p:sp>
      <p:sp>
        <p:nvSpPr>
          <p:cNvPr id="231" name="Google Shape;231;p40"/>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232" name="Google Shape;232;p40"/>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I understand what c</a:t>
            </a:r>
            <a:r>
              <a:rPr lang="en-GB" sz="4400"/>
              <a:t>ivic roles </a:t>
            </a:r>
            <a:r>
              <a:rPr lang="en-GB" sz="4400"/>
              <a:t>are.</a:t>
            </a:r>
            <a:endParaRPr sz="4400"/>
          </a:p>
        </p:txBody>
      </p:sp>
      <p:sp>
        <p:nvSpPr>
          <p:cNvPr id="238" name="Google Shape;238;p4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LEARNING OBJECTIVES</a:t>
            </a:r>
            <a:endParaRPr/>
          </a:p>
        </p:txBody>
      </p:sp>
      <p:sp>
        <p:nvSpPr>
          <p:cNvPr id="73" name="Google Shape;73;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CONTEXT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4400"/>
              <a:t>I know how to get involved in civic roles.</a:t>
            </a:r>
            <a:endParaRPr sz="4400"/>
          </a:p>
        </p:txBody>
      </p:sp>
      <p:sp>
        <p:nvSpPr>
          <p:cNvPr id="244" name="Google Shape;244;p4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3"/>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I am interested in taking on a civic role in the future.</a:t>
            </a:r>
            <a:endParaRPr sz="4400"/>
          </a:p>
        </p:txBody>
      </p:sp>
      <p:sp>
        <p:nvSpPr>
          <p:cNvPr id="250" name="Google Shape;250;p4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4"/>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Young people should be in decision-making roles.</a:t>
            </a:r>
            <a:endParaRPr sz="4400"/>
          </a:p>
        </p:txBody>
      </p:sp>
      <p:sp>
        <p:nvSpPr>
          <p:cNvPr id="256" name="Google Shape;256;p4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GB" sz="3200"/>
              <a:t>YES OR NO</a:t>
            </a:r>
            <a:endParaRPr sz="32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STANDING DEBATE</a:t>
            </a:r>
            <a:endParaRPr/>
          </a:p>
        </p:txBody>
      </p:sp>
      <p:sp>
        <p:nvSpPr>
          <p:cNvPr id="262" name="Google Shape;262;p4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INTRODUCTION &amp; INSTRUCTIONS</a:t>
            </a:r>
            <a:endParaRPr/>
          </a:p>
        </p:txBody>
      </p:sp>
      <p:sp>
        <p:nvSpPr>
          <p:cNvPr id="268" name="Google Shape;268;p4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t>You can populate this slide with any </a:t>
            </a:r>
            <a:r>
              <a:rPr lang="en-GB"/>
              <a:t>instructions</a:t>
            </a:r>
            <a:r>
              <a:rPr lang="en-GB"/>
              <a:t> depending on how you run the activity. The following slides will display the debate statements which you can edit, remove or add.</a:t>
            </a:r>
            <a:endParaRPr/>
          </a:p>
        </p:txBody>
      </p:sp>
      <p:sp>
        <p:nvSpPr>
          <p:cNvPr id="269" name="Google Shape;269;p46"/>
          <p:cNvSpPr/>
          <p:nvPr/>
        </p:nvSpPr>
        <p:spPr>
          <a:xfrm>
            <a:off x="6555250" y="3205100"/>
            <a:ext cx="2994000" cy="572700"/>
          </a:xfrm>
          <a:prstGeom prst="rect">
            <a:avLst/>
          </a:prstGeom>
          <a:solidFill>
            <a:srgbClr val="CC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entury Gothic"/>
              <a:ea typeface="Century Gothic"/>
              <a:cs typeface="Century Gothic"/>
              <a:sym typeface="Century Gothic"/>
            </a:endParaRPr>
          </a:p>
        </p:txBody>
      </p:sp>
      <p:sp>
        <p:nvSpPr>
          <p:cNvPr id="270" name="Google Shape;270;p46"/>
          <p:cNvSpPr txBox="1"/>
          <p:nvPr/>
        </p:nvSpPr>
        <p:spPr>
          <a:xfrm>
            <a:off x="6612850" y="3275600"/>
            <a:ext cx="25335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entury Gothic"/>
                <a:ea typeface="Century Gothic"/>
                <a:cs typeface="Century Gothic"/>
                <a:sym typeface="Century Gothic"/>
              </a:rPr>
              <a:t>You can delete this slide!</a:t>
            </a:r>
            <a:endParaRPr sz="1500">
              <a:solidFill>
                <a:schemeClr val="lt1"/>
              </a:solidFill>
              <a:latin typeface="Century Gothic"/>
              <a:ea typeface="Century Gothic"/>
              <a:cs typeface="Century Gothic"/>
              <a:sym typeface="Century 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7"/>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“Civic roles are accessible to young people.”</a:t>
            </a:r>
            <a:endParaRPr sz="44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8"/>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“Civic roles are good for community well-being.”</a:t>
            </a:r>
            <a:endParaRPr sz="44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9"/>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100"/>
              <a:t>“</a:t>
            </a:r>
            <a:r>
              <a:rPr lang="en-GB" sz="4100"/>
              <a:t>Young people don’t have enough life experience to make big decisions.”</a:t>
            </a:r>
            <a:endParaRPr sz="41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0"/>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"School governors should be under 30."</a:t>
            </a:r>
            <a:endParaRPr sz="44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51"/>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4400"/>
              <a:t>"Volunteering should be a part of the school curriculum."</a:t>
            </a:r>
            <a:endParaRPr sz="4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are we doing today?</a:t>
            </a:r>
            <a:endParaRPr/>
          </a:p>
        </p:txBody>
      </p:sp>
      <p:sp>
        <p:nvSpPr>
          <p:cNvPr id="79" name="Google Shape;79;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0000"/>
          </a:bodyPr>
          <a:lstStyle/>
          <a:p>
            <a:pPr indent="-308610" lvl="0" marL="457200" rtl="0" algn="l">
              <a:lnSpc>
                <a:spcPct val="150000"/>
              </a:lnSpc>
              <a:spcBef>
                <a:spcPts val="0"/>
              </a:spcBef>
              <a:spcAft>
                <a:spcPts val="0"/>
              </a:spcAft>
              <a:buSzPct val="100000"/>
              <a:buChar char="●"/>
            </a:pPr>
            <a:r>
              <a:rPr lang="en-GB"/>
              <a:t>Exploring</a:t>
            </a:r>
            <a:r>
              <a:rPr lang="en-GB"/>
              <a:t> the concept of civic roles.</a:t>
            </a:r>
            <a:endParaRPr/>
          </a:p>
          <a:p>
            <a:pPr indent="-308610" lvl="0" marL="457200" rtl="0" algn="l">
              <a:lnSpc>
                <a:spcPct val="150000"/>
              </a:lnSpc>
              <a:spcBef>
                <a:spcPts val="0"/>
              </a:spcBef>
              <a:spcAft>
                <a:spcPts val="0"/>
              </a:spcAft>
              <a:buSzPct val="100000"/>
              <a:buChar char="●"/>
            </a:pPr>
            <a:r>
              <a:rPr lang="en-GB"/>
              <a:t>Defining civic roles and explaining their importance in society.</a:t>
            </a:r>
            <a:endParaRPr/>
          </a:p>
          <a:p>
            <a:pPr indent="-308610" lvl="0" marL="457200" rtl="0" algn="l">
              <a:lnSpc>
                <a:spcPct val="150000"/>
              </a:lnSpc>
              <a:spcBef>
                <a:spcPts val="0"/>
              </a:spcBef>
              <a:spcAft>
                <a:spcPts val="0"/>
              </a:spcAft>
              <a:buSzPct val="100000"/>
              <a:buChar char="●"/>
            </a:pPr>
            <a:r>
              <a:rPr lang="en-GB"/>
              <a:t>Learning about different civic roles, such as school governors, trustees, and </a:t>
            </a:r>
            <a:r>
              <a:rPr lang="en-GB"/>
              <a:t>members of youth boards.</a:t>
            </a:r>
            <a:endParaRPr/>
          </a:p>
          <a:p>
            <a:pPr indent="-308610" lvl="0" marL="457200" rtl="0" algn="l">
              <a:lnSpc>
                <a:spcPct val="150000"/>
              </a:lnSpc>
              <a:spcBef>
                <a:spcPts val="0"/>
              </a:spcBef>
              <a:spcAft>
                <a:spcPts val="0"/>
              </a:spcAft>
              <a:buSzPct val="100000"/>
              <a:buChar char="●"/>
            </a:pPr>
            <a:r>
              <a:rPr lang="en-GB"/>
              <a:t>Understanding how civic engagement can positively affect our communities and broader society.</a:t>
            </a:r>
            <a:endParaRPr/>
          </a:p>
          <a:p>
            <a:pPr indent="-308610" lvl="0" marL="457200" rtl="0" algn="l">
              <a:lnSpc>
                <a:spcPct val="150000"/>
              </a:lnSpc>
              <a:spcBef>
                <a:spcPts val="0"/>
              </a:spcBef>
              <a:spcAft>
                <a:spcPts val="0"/>
              </a:spcAft>
              <a:buSzPct val="100000"/>
              <a:buChar char="●"/>
            </a:pPr>
            <a:r>
              <a:rPr lang="en-GB"/>
              <a:t>Learning about the steps and processes involved in taking on civic roles, both now and in the future.</a:t>
            </a:r>
            <a:endParaRPr/>
          </a:p>
          <a:p>
            <a:pPr indent="-308610" lvl="0" marL="457200" rtl="0" algn="l">
              <a:lnSpc>
                <a:spcPct val="150000"/>
              </a:lnSpc>
              <a:spcBef>
                <a:spcPts val="0"/>
              </a:spcBef>
              <a:spcAft>
                <a:spcPts val="0"/>
              </a:spcAft>
              <a:buSzPct val="100000"/>
              <a:buChar char="●"/>
            </a:pPr>
            <a:r>
              <a:rPr lang="en-GB"/>
              <a:t>Knowing where to go next to develop the skills necessary for civic leadership, including teamwork, communication, and decision-making.</a:t>
            </a:r>
            <a:endParaRPr/>
          </a:p>
          <a:p>
            <a:pPr indent="-308610" lvl="0" marL="457200" rtl="0" algn="l">
              <a:lnSpc>
                <a:spcPct val="150000"/>
              </a:lnSpc>
              <a:spcBef>
                <a:spcPts val="0"/>
              </a:spcBef>
              <a:spcAft>
                <a:spcPts val="0"/>
              </a:spcAft>
              <a:buSzPct val="100000"/>
              <a:buChar char="●"/>
            </a:pPr>
            <a:r>
              <a:rPr lang="en-GB"/>
              <a:t>Understanding the importance of diversity and inclusion in civic roles and how it contributes to effective decision-making.</a:t>
            </a:r>
            <a:endParaRPr/>
          </a:p>
          <a:p>
            <a:pPr indent="-308610" lvl="0" marL="457200" rtl="0" algn="l">
              <a:lnSpc>
                <a:spcPct val="150000"/>
              </a:lnSpc>
              <a:spcBef>
                <a:spcPts val="0"/>
              </a:spcBef>
              <a:spcAft>
                <a:spcPts val="0"/>
              </a:spcAft>
              <a:buSzPct val="100000"/>
              <a:buChar char="●"/>
            </a:pPr>
            <a:r>
              <a:rPr lang="en-GB"/>
              <a:t>Reflecting on our own responsibilities as citizens and how we can contribute to our community.</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52"/>
          <p:cNvSpPr txBox="1"/>
          <p:nvPr>
            <p:ph type="title"/>
          </p:nvPr>
        </p:nvSpPr>
        <p:spPr>
          <a:xfrm>
            <a:off x="311700" y="1106125"/>
            <a:ext cx="8520600" cy="196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1100"/>
              <a:buNone/>
            </a:pPr>
            <a:r>
              <a:rPr lang="en-GB" sz="3900"/>
              <a:t>"Only local residents should serve on neighbourhood safety panels.”</a:t>
            </a:r>
            <a:endParaRPr sz="39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CLOSING THE SESSION</a:t>
            </a:r>
            <a:endParaRPr/>
          </a:p>
        </p:txBody>
      </p:sp>
      <p:sp>
        <p:nvSpPr>
          <p:cNvPr id="306" name="Google Shape;306;p5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CHECKING LEARNING</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have we learnt?</a:t>
            </a:r>
            <a:endParaRPr/>
          </a:p>
        </p:txBody>
      </p:sp>
      <p:sp>
        <p:nvSpPr>
          <p:cNvPr id="312" name="Google Shape;312;p5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200000"/>
              </a:lnSpc>
              <a:spcBef>
                <a:spcPts val="0"/>
              </a:spcBef>
              <a:spcAft>
                <a:spcPts val="0"/>
              </a:spcAft>
              <a:buSzPts val="1800"/>
              <a:buChar char="●"/>
            </a:pPr>
            <a:r>
              <a:rPr lang="en-GB"/>
              <a:t>What is a civic role?</a:t>
            </a:r>
            <a:endParaRPr/>
          </a:p>
          <a:p>
            <a:pPr indent="-342900" lvl="0" marL="457200" rtl="0" algn="l">
              <a:lnSpc>
                <a:spcPct val="150000"/>
              </a:lnSpc>
              <a:spcBef>
                <a:spcPts val="0"/>
              </a:spcBef>
              <a:spcAft>
                <a:spcPts val="0"/>
              </a:spcAft>
              <a:buSzPts val="1800"/>
              <a:buChar char="●"/>
            </a:pPr>
            <a:r>
              <a:rPr lang="en-GB"/>
              <a:t>Share two examples of civic roles and describe one responsibility for</a:t>
            </a:r>
            <a:br>
              <a:rPr lang="en-GB"/>
            </a:br>
            <a:r>
              <a:rPr lang="en-GB"/>
              <a:t>each.</a:t>
            </a:r>
            <a:endParaRPr/>
          </a:p>
          <a:p>
            <a:pPr indent="-342900" lvl="0" marL="457200" rtl="0" algn="l">
              <a:lnSpc>
                <a:spcPct val="200000"/>
              </a:lnSpc>
              <a:spcBef>
                <a:spcPts val="1000"/>
              </a:spcBef>
              <a:spcAft>
                <a:spcPts val="0"/>
              </a:spcAft>
              <a:buSzPts val="1800"/>
              <a:buChar char="●"/>
            </a:pPr>
            <a:r>
              <a:rPr lang="en-GB"/>
              <a:t>Why is it important for young people to participate in civic roles?</a:t>
            </a:r>
            <a:endParaRPr/>
          </a:p>
          <a:p>
            <a:pPr indent="-342900" lvl="0" marL="457200" rtl="0" algn="l">
              <a:lnSpc>
                <a:spcPct val="200000"/>
              </a:lnSpc>
              <a:spcBef>
                <a:spcPts val="0"/>
              </a:spcBef>
              <a:spcAft>
                <a:spcPts val="0"/>
              </a:spcAft>
              <a:buSzPts val="1800"/>
              <a:buChar char="●"/>
            </a:pPr>
            <a:r>
              <a:rPr lang="en-GB"/>
              <a:t>Which civic role interests you the most and why?</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SMILE FOR A PICTURE!</a:t>
            </a:r>
            <a:endParaRPr/>
          </a:p>
        </p:txBody>
      </p:sp>
      <p:sp>
        <p:nvSpPr>
          <p:cNvPr id="318" name="Google Shape;318;p5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What’s next?</a:t>
            </a:r>
            <a:endParaRPr/>
          </a:p>
        </p:txBody>
      </p:sp>
      <p:sp>
        <p:nvSpPr>
          <p:cNvPr id="324" name="Google Shape;324;p56"/>
          <p:cNvSpPr txBox="1"/>
          <p:nvPr>
            <p:ph idx="1" type="body"/>
          </p:nvPr>
        </p:nvSpPr>
        <p:spPr>
          <a:xfrm>
            <a:off x="311700" y="1152475"/>
            <a:ext cx="3804900" cy="3416400"/>
          </a:xfrm>
          <a:prstGeom prst="rect">
            <a:avLst/>
          </a:prstGeom>
        </p:spPr>
        <p:txBody>
          <a:bodyPr anchorCtr="0" anchor="t" bIns="91425" lIns="91425" spcFirstLastPara="1" rIns="91425" wrap="square" tIns="91425">
            <a:normAutofit fontScale="85000" lnSpcReduction="20000"/>
          </a:bodyPr>
          <a:lstStyle/>
          <a:p>
            <a:pPr indent="-325755" lvl="0" marL="457200" rtl="0" algn="l">
              <a:lnSpc>
                <a:spcPct val="150000"/>
              </a:lnSpc>
              <a:spcBef>
                <a:spcPts val="0"/>
              </a:spcBef>
              <a:spcAft>
                <a:spcPts val="0"/>
              </a:spcAft>
              <a:buSzPct val="100000"/>
              <a:buChar char="●"/>
            </a:pPr>
            <a:r>
              <a:rPr lang="en-GB"/>
              <a:t>Use the worksheet to learn more about where you can go next and what steps you need to take to get there.</a:t>
            </a:r>
            <a:endParaRPr/>
          </a:p>
          <a:p>
            <a:pPr indent="-325755" lvl="0" marL="457200" rtl="0" algn="l">
              <a:lnSpc>
                <a:spcPct val="150000"/>
              </a:lnSpc>
              <a:spcBef>
                <a:spcPts val="1000"/>
              </a:spcBef>
              <a:spcAft>
                <a:spcPts val="0"/>
              </a:spcAft>
              <a:buSzPct val="100000"/>
              <a:buChar char="●"/>
            </a:pPr>
            <a:r>
              <a:rPr lang="en-GB"/>
              <a:t>Contact Youth Leads UK if you have any questions or want to learn more.</a:t>
            </a:r>
            <a:endParaRPr/>
          </a:p>
          <a:p>
            <a:pPr indent="-325755" lvl="0" marL="457200" rtl="0" algn="l">
              <a:lnSpc>
                <a:spcPct val="150000"/>
              </a:lnSpc>
              <a:spcBef>
                <a:spcPts val="1000"/>
              </a:spcBef>
              <a:spcAft>
                <a:spcPts val="1000"/>
              </a:spcAft>
              <a:buSzPct val="100000"/>
              <a:buChar char="●"/>
            </a:pPr>
            <a:r>
              <a:rPr lang="en-GB"/>
              <a:t>You can join Youth Leads UK’s Leadership Programme as a first step! </a:t>
            </a:r>
            <a:r>
              <a:rPr lang="en-GB"/>
              <a:t>👉</a:t>
            </a:r>
            <a:endParaRPr/>
          </a:p>
        </p:txBody>
      </p:sp>
      <p:pic>
        <p:nvPicPr>
          <p:cNvPr id="325" name="Google Shape;325;p56"/>
          <p:cNvPicPr preferRelativeResize="0"/>
          <p:nvPr/>
        </p:nvPicPr>
        <p:blipFill rotWithShape="1">
          <a:blip r:embed="rId3">
            <a:alphaModFix/>
          </a:blip>
          <a:srcRect b="19050" l="0" r="0" t="3128"/>
          <a:stretch/>
        </p:blipFill>
        <p:spPr>
          <a:xfrm>
            <a:off x="4963375" y="0"/>
            <a:ext cx="4220801" cy="4658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DEFINING </a:t>
            </a:r>
            <a:r>
              <a:rPr lang="en-GB"/>
              <a:t>CIVIC</a:t>
            </a:r>
            <a:r>
              <a:rPr lang="en-GB"/>
              <a:t> ROLES</a:t>
            </a:r>
            <a:endParaRPr/>
          </a:p>
        </p:txBody>
      </p:sp>
      <p:sp>
        <p:nvSpPr>
          <p:cNvPr id="85" name="Google Shape;85;p17"/>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EXPLORATION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490250" y="450150"/>
            <a:ext cx="70812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GB" sz="3020"/>
              <a:t>Civic roles are jobs that people do to help run your community. </a:t>
            </a:r>
            <a:endParaRPr sz="3020"/>
          </a:p>
          <a:p>
            <a:pPr indent="0" lvl="0" marL="0" rtl="0" algn="l">
              <a:spcBef>
                <a:spcPts val="0"/>
              </a:spcBef>
              <a:spcAft>
                <a:spcPts val="0"/>
              </a:spcAft>
              <a:buSzPts val="990"/>
              <a:buNone/>
            </a:pPr>
            <a:r>
              <a:t/>
            </a:r>
            <a:endParaRPr sz="3020"/>
          </a:p>
          <a:p>
            <a:pPr indent="0" lvl="0" marL="0" rtl="0" algn="l">
              <a:spcBef>
                <a:spcPts val="0"/>
              </a:spcBef>
              <a:spcAft>
                <a:spcPts val="0"/>
              </a:spcAft>
              <a:buSzPts val="990"/>
              <a:buNone/>
            </a:pPr>
            <a:r>
              <a:rPr lang="en-GB" sz="3020"/>
              <a:t>They make decisions about things that affect you, like schools, parks, prisons, hospitals, transport and how safe you feel in your neighbourhood.</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STARTER QUESTIONS</a:t>
            </a:r>
            <a:endParaRPr/>
          </a:p>
        </p:txBody>
      </p:sp>
      <p:sp>
        <p:nvSpPr>
          <p:cNvPr id="96" name="Google Shape;96;p19"/>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ACTIVITY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problems in your community do you care about? </a:t>
            </a:r>
            <a:endParaRPr sz="3420"/>
          </a:p>
          <a:p>
            <a:pPr indent="0" lvl="0" marL="0" rtl="0" algn="l">
              <a:spcBef>
                <a:spcPts val="0"/>
              </a:spcBef>
              <a:spcAft>
                <a:spcPts val="0"/>
              </a:spcAft>
              <a:buSzPts val="990"/>
              <a:buNone/>
            </a:pPr>
            <a:r>
              <a:t/>
            </a:r>
            <a:endParaRPr sz="3420"/>
          </a:p>
          <a:p>
            <a:pPr indent="0" lvl="0" marL="0" rtl="0" algn="l">
              <a:spcBef>
                <a:spcPts val="0"/>
              </a:spcBef>
              <a:spcAft>
                <a:spcPts val="0"/>
              </a:spcAft>
              <a:buSzPts val="990"/>
              <a:buNone/>
            </a:pPr>
            <a:r>
              <a:rPr lang="en-GB" sz="3420"/>
              <a:t>If you had all the power, how would you solve them?</a:t>
            </a:r>
            <a:endParaRPr sz="342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GB" sz="3420"/>
              <a:t>What do you know about </a:t>
            </a:r>
            <a:r>
              <a:rPr lang="en-GB" sz="3420"/>
              <a:t>civic roles?</a:t>
            </a:r>
            <a:endParaRPr sz="342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